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7" r:id="rId2"/>
    <p:sldId id="258" r:id="rId3"/>
    <p:sldId id="259" r:id="rId4"/>
    <p:sldId id="261" r:id="rId5"/>
    <p:sldId id="260" r:id="rId6"/>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ADDB7B"/>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285973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25905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354949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268364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403317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F9224BC-6334-4FE6-BEDF-34FF397FAAB0}" type="datetimeFigureOut">
              <a:rPr lang="ar-IQ" smtClean="0"/>
              <a:t>14/04/1440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50287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F9224BC-6334-4FE6-BEDF-34FF397FAAB0}" type="datetimeFigureOut">
              <a:rPr lang="ar-IQ" smtClean="0"/>
              <a:t>14/04/1440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334871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F9224BC-6334-4FE6-BEDF-34FF397FAAB0}" type="datetimeFigureOut">
              <a:rPr lang="ar-IQ" smtClean="0"/>
              <a:t>14/04/1440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28172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F9224BC-6334-4FE6-BEDF-34FF397FAAB0}" type="datetimeFigureOut">
              <a:rPr lang="ar-IQ" smtClean="0"/>
              <a:t>14/04/1440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2111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9224BC-6334-4FE6-BEDF-34FF397FAAB0}" type="datetimeFigureOut">
              <a:rPr lang="ar-IQ" smtClean="0"/>
              <a:t>14/04/1440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123885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F9224BC-6334-4FE6-BEDF-34FF397FAAB0}" type="datetimeFigureOut">
              <a:rPr lang="ar-IQ" smtClean="0"/>
              <a:t>14/04/1440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BF37837-035D-4FEC-9B0B-C232D0A81B3D}" type="slidenum">
              <a:rPr lang="ar-IQ" smtClean="0"/>
              <a:t>‹#›</a:t>
            </a:fld>
            <a:endParaRPr lang="ar-IQ"/>
          </a:p>
        </p:txBody>
      </p:sp>
    </p:spTree>
    <p:extLst>
      <p:ext uri="{BB962C8B-B14F-4D97-AF65-F5344CB8AC3E}">
        <p14:creationId xmlns:p14="http://schemas.microsoft.com/office/powerpoint/2010/main" val="317666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9224BC-6334-4FE6-BEDF-34FF397FAAB0}" type="datetimeFigureOut">
              <a:rPr lang="ar-IQ" smtClean="0"/>
              <a:t>14/04/1440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F37837-035D-4FEC-9B0B-C232D0A81B3D}" type="slidenum">
              <a:rPr lang="ar-IQ" smtClean="0"/>
              <a:t>‹#›</a:t>
            </a:fld>
            <a:endParaRPr lang="ar-IQ"/>
          </a:p>
        </p:txBody>
      </p:sp>
    </p:spTree>
    <p:extLst>
      <p:ext uri="{BB962C8B-B14F-4D97-AF65-F5344CB8AC3E}">
        <p14:creationId xmlns:p14="http://schemas.microsoft.com/office/powerpoint/2010/main" val="1305691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73407" y="692696"/>
            <a:ext cx="7659034" cy="2862322"/>
          </a:xfrm>
          <a:prstGeom prst="rect">
            <a:avLst/>
          </a:prstGeom>
          <a:noFill/>
        </p:spPr>
        <p:txBody>
          <a:bodyPr wrap="square" rtlCol="1">
            <a:spAutoFit/>
          </a:bodyPr>
          <a:lstStyle/>
          <a:p>
            <a:pPr algn="ctr" rtl="0"/>
            <a:r>
              <a:rPr lang="en-US" sz="6000" b="1" dirty="0" smtClean="0">
                <a:solidFill>
                  <a:srgbClr val="00B0F0"/>
                </a:solidFill>
                <a:latin typeface="Century Schoolbook" panose="02040604050505020304" pitchFamily="18" charset="0"/>
              </a:rPr>
              <a:t>Color </a:t>
            </a:r>
            <a:r>
              <a:rPr lang="en-US" sz="6000" b="1" dirty="0" smtClean="0">
                <a:solidFill>
                  <a:schemeClr val="accent2"/>
                </a:solidFill>
                <a:latin typeface="Century Schoolbook" panose="02040604050505020304" pitchFamily="18" charset="0"/>
              </a:rPr>
              <a:t>Reactions</a:t>
            </a:r>
            <a:r>
              <a:rPr lang="en-US" sz="6000" b="1" dirty="0" smtClean="0">
                <a:solidFill>
                  <a:srgbClr val="00B0F0"/>
                </a:solidFill>
                <a:latin typeface="Century Schoolbook" panose="02040604050505020304" pitchFamily="18" charset="0"/>
              </a:rPr>
              <a:t> </a:t>
            </a:r>
            <a:r>
              <a:rPr lang="en-US" sz="6000" b="1" dirty="0" smtClean="0">
                <a:solidFill>
                  <a:srgbClr val="FFC000"/>
                </a:solidFill>
                <a:latin typeface="Century Schoolbook" panose="02040604050505020304" pitchFamily="18" charset="0"/>
              </a:rPr>
              <a:t>of</a:t>
            </a:r>
            <a:r>
              <a:rPr lang="en-US" sz="6000" b="1" dirty="0" smtClean="0">
                <a:solidFill>
                  <a:srgbClr val="00B0F0"/>
                </a:solidFill>
                <a:latin typeface="Century Schoolbook" panose="02040604050505020304" pitchFamily="18" charset="0"/>
              </a:rPr>
              <a:t> </a:t>
            </a:r>
            <a:r>
              <a:rPr lang="en-US" sz="6000" b="1" dirty="0" smtClean="0">
                <a:solidFill>
                  <a:srgbClr val="FF0000"/>
                </a:solidFill>
                <a:latin typeface="Century Schoolbook" panose="02040604050505020304" pitchFamily="18" charset="0"/>
              </a:rPr>
              <a:t>Proteins</a:t>
            </a:r>
            <a:r>
              <a:rPr lang="en-US" sz="6000" b="1" dirty="0" smtClean="0">
                <a:solidFill>
                  <a:srgbClr val="00B0F0"/>
                </a:solidFill>
                <a:latin typeface="Century Schoolbook" panose="02040604050505020304" pitchFamily="18" charset="0"/>
              </a:rPr>
              <a:t> </a:t>
            </a:r>
            <a:r>
              <a:rPr lang="en-US" sz="6000" b="1" dirty="0" smtClean="0">
                <a:solidFill>
                  <a:srgbClr val="00B050"/>
                </a:solidFill>
                <a:latin typeface="Century Schoolbook" panose="02040604050505020304" pitchFamily="18" charset="0"/>
              </a:rPr>
              <a:t>and </a:t>
            </a:r>
            <a:r>
              <a:rPr lang="en-US" sz="6000" b="1" dirty="0" smtClean="0">
                <a:solidFill>
                  <a:schemeClr val="accent6">
                    <a:lumMod val="75000"/>
                  </a:schemeClr>
                </a:solidFill>
                <a:latin typeface="Century Schoolbook" panose="02040604050505020304" pitchFamily="18" charset="0"/>
              </a:rPr>
              <a:t>Amino</a:t>
            </a:r>
            <a:r>
              <a:rPr lang="en-US" sz="6000" b="1" dirty="0" smtClean="0">
                <a:solidFill>
                  <a:srgbClr val="FF0000"/>
                </a:solidFill>
                <a:latin typeface="Century Schoolbook" panose="02040604050505020304" pitchFamily="18" charset="0"/>
              </a:rPr>
              <a:t> </a:t>
            </a:r>
            <a:r>
              <a:rPr lang="en-US" sz="6000" b="1" dirty="0" smtClean="0">
                <a:solidFill>
                  <a:srgbClr val="0070C0"/>
                </a:solidFill>
                <a:latin typeface="Century Schoolbook" panose="02040604050505020304" pitchFamily="18" charset="0"/>
              </a:rPr>
              <a:t>acids</a:t>
            </a:r>
            <a:r>
              <a:rPr lang="en-US" sz="6000" b="1" dirty="0" smtClean="0">
                <a:solidFill>
                  <a:srgbClr val="FF0000"/>
                </a:solidFill>
                <a:latin typeface="Century Schoolbook" panose="02040604050505020304" pitchFamily="18" charset="0"/>
              </a:rPr>
              <a:t>  </a:t>
            </a:r>
            <a:endParaRPr lang="ar-IQ" sz="6000" b="1" dirty="0">
              <a:solidFill>
                <a:srgbClr val="FF0000"/>
              </a:solidFill>
              <a:latin typeface="Century Schoolbook" panose="020406040505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5018"/>
            <a:ext cx="9143999" cy="330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909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
            <a:ext cx="7772400" cy="476671"/>
          </a:xfrm>
        </p:spPr>
        <p:txBody>
          <a:bodyPr>
            <a:normAutofit fontScale="90000"/>
          </a:bodyPr>
          <a:lstStyle/>
          <a:p>
            <a:r>
              <a:rPr lang="en-US" b="1" dirty="0" smtClean="0">
                <a:solidFill>
                  <a:schemeClr val="accent4">
                    <a:lumMod val="60000"/>
                    <a:lumOff val="40000"/>
                  </a:schemeClr>
                </a:solidFill>
              </a:rPr>
              <a:t>Amino acids and proteins</a:t>
            </a:r>
            <a:endParaRPr lang="ar-IQ" b="1" dirty="0">
              <a:solidFill>
                <a:schemeClr val="accent4">
                  <a:lumMod val="60000"/>
                  <a:lumOff val="40000"/>
                </a:schemeClr>
              </a:solidFill>
            </a:endParaRPr>
          </a:p>
        </p:txBody>
      </p:sp>
      <p:sp>
        <p:nvSpPr>
          <p:cNvPr id="3" name="عنوان فرعي 2"/>
          <p:cNvSpPr>
            <a:spLocks noGrp="1"/>
          </p:cNvSpPr>
          <p:nvPr>
            <p:ph type="subTitle" idx="1"/>
          </p:nvPr>
        </p:nvSpPr>
        <p:spPr>
          <a:xfrm>
            <a:off x="0" y="620688"/>
            <a:ext cx="9144000" cy="6237312"/>
          </a:xfrm>
        </p:spPr>
        <p:txBody>
          <a:bodyPr>
            <a:normAutofit/>
          </a:bodyPr>
          <a:lstStyle/>
          <a:p>
            <a:pPr algn="just" rtl="0"/>
            <a:r>
              <a:rPr lang="en-US" sz="2000" dirty="0" smtClean="0">
                <a:solidFill>
                  <a:srgbClr val="000000"/>
                </a:solidFill>
                <a:effectLst/>
                <a:latin typeface="Verdana"/>
                <a:ea typeface="Times New Roman"/>
                <a:cs typeface="Times New Roman"/>
              </a:rPr>
              <a:t>Amino acids are building blocks of all proteins, and are linked in series by peptide bond (-CONH-) to form the primary structure of a protein. Amino acids possess an amine group, a carboxylic acid group and a varying side chain that differs between different amino acids. There are 20 naturally occurring amino acids, which vary from one another with respect to their side chains.</a:t>
            </a:r>
            <a:endParaRPr lang="ar-IQ" sz="2000" dirty="0"/>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71601" y="2505074"/>
            <a:ext cx="7200800" cy="402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527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10" t="8681" r="18096" b="1076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08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0"/>
            <a:ext cx="7772400" cy="908719"/>
          </a:xfrm>
        </p:spPr>
        <p:txBody>
          <a:bodyPr>
            <a:normAutofit/>
          </a:bodyPr>
          <a:lstStyle/>
          <a:p>
            <a:r>
              <a:rPr lang="en-US" sz="4000" b="1" dirty="0">
                <a:solidFill>
                  <a:srgbClr val="8064A2">
                    <a:lumMod val="60000"/>
                    <a:lumOff val="40000"/>
                  </a:srgbClr>
                </a:solidFill>
              </a:rPr>
              <a:t>Amino acids and proteins</a:t>
            </a:r>
            <a:endParaRPr lang="ar-IQ" dirty="0"/>
          </a:p>
        </p:txBody>
      </p:sp>
      <p:sp>
        <p:nvSpPr>
          <p:cNvPr id="3" name="عنوان فرعي 2"/>
          <p:cNvSpPr>
            <a:spLocks noGrp="1"/>
          </p:cNvSpPr>
          <p:nvPr>
            <p:ph type="subTitle" idx="1"/>
          </p:nvPr>
        </p:nvSpPr>
        <p:spPr>
          <a:xfrm>
            <a:off x="0" y="908720"/>
            <a:ext cx="9144000" cy="5949280"/>
          </a:xfrm>
        </p:spPr>
        <p:txBody>
          <a:bodyPr>
            <a:normAutofit lnSpcReduction="10000"/>
          </a:bodyPr>
          <a:lstStyle/>
          <a:p>
            <a:pPr algn="just" rtl="0"/>
            <a:r>
              <a:rPr lang="en-US" sz="1800" dirty="0" smtClean="0">
                <a:solidFill>
                  <a:schemeClr val="tx1"/>
                </a:solidFill>
              </a:rPr>
              <a:t>At a certain pH known as the </a:t>
            </a:r>
            <a:r>
              <a:rPr lang="en-US" sz="1800" b="1" dirty="0" smtClean="0">
                <a:solidFill>
                  <a:schemeClr val="tx1"/>
                </a:solidFill>
              </a:rPr>
              <a:t>isoelectric point </a:t>
            </a:r>
            <a:r>
              <a:rPr lang="en-US" sz="1800" dirty="0" smtClean="0">
                <a:solidFill>
                  <a:schemeClr val="tx1"/>
                </a:solidFill>
              </a:rPr>
              <a:t>an amino acid has no overall charge, since the number of protonated ammonium groups (positive charges) and deprotonated carboxylate groups (negative charges) are equal. Since the amino acids at their isoelectric points have both negative and positive charges, they are known as </a:t>
            </a:r>
            <a:r>
              <a:rPr lang="en-US" sz="1800" b="1" dirty="0" smtClean="0">
                <a:solidFill>
                  <a:schemeClr val="tx1"/>
                </a:solidFill>
              </a:rPr>
              <a:t>zwitterions.</a:t>
            </a:r>
          </a:p>
          <a:p>
            <a:pPr algn="l" rtl="0"/>
            <a:r>
              <a:rPr lang="en-US" sz="1800" dirty="0" smtClean="0">
                <a:solidFill>
                  <a:schemeClr val="tx1"/>
                </a:solidFill>
              </a:rPr>
              <a:t>Also amino acid are  </a:t>
            </a:r>
            <a:r>
              <a:rPr lang="en-US" sz="1800" b="1" dirty="0" smtClean="0">
                <a:solidFill>
                  <a:schemeClr val="tx1"/>
                </a:solidFill>
              </a:rPr>
              <a:t>Amphoteric Compounds</a:t>
            </a:r>
            <a:r>
              <a:rPr lang="en-US" sz="1800" dirty="0" smtClean="0">
                <a:solidFill>
                  <a:schemeClr val="tx1"/>
                </a:solidFill>
              </a:rPr>
              <a:t> which </a:t>
            </a:r>
            <a:r>
              <a:rPr lang="en-US" sz="1800" dirty="0">
                <a:solidFill>
                  <a:schemeClr val="tx1"/>
                </a:solidFill>
              </a:rPr>
              <a:t>mean they can </a:t>
            </a:r>
            <a:r>
              <a:rPr lang="en-US" sz="1800" b="1" dirty="0">
                <a:solidFill>
                  <a:schemeClr val="tx1"/>
                </a:solidFill>
              </a:rPr>
              <a:t>act as acids and bases, due to </a:t>
            </a:r>
            <a:r>
              <a:rPr lang="en-US" sz="1800" dirty="0">
                <a:solidFill>
                  <a:schemeClr val="tx1"/>
                </a:solidFill>
              </a:rPr>
              <a:t>presence of </a:t>
            </a:r>
            <a:r>
              <a:rPr lang="en-US" sz="1800" b="1" dirty="0">
                <a:solidFill>
                  <a:schemeClr val="tx1"/>
                </a:solidFill>
              </a:rPr>
              <a:t>carboxyl group COOH </a:t>
            </a:r>
            <a:r>
              <a:rPr lang="en-US" sz="1800" dirty="0">
                <a:solidFill>
                  <a:schemeClr val="tx1"/>
                </a:solidFill>
              </a:rPr>
              <a:t>that able to </a:t>
            </a:r>
            <a:r>
              <a:rPr lang="en-US" sz="1800" b="1" dirty="0">
                <a:solidFill>
                  <a:schemeClr val="tx1"/>
                </a:solidFill>
              </a:rPr>
              <a:t>donate </a:t>
            </a:r>
            <a:r>
              <a:rPr lang="en-US" sz="1800" dirty="0">
                <a:solidFill>
                  <a:schemeClr val="tx1"/>
                </a:solidFill>
              </a:rPr>
              <a:t>proton(H+), and convert to </a:t>
            </a:r>
            <a:r>
              <a:rPr lang="en-US" sz="1800" b="1" dirty="0">
                <a:solidFill>
                  <a:srgbClr val="FF0000"/>
                </a:solidFill>
              </a:rPr>
              <a:t>COO </a:t>
            </a:r>
            <a:r>
              <a:rPr lang="en-US" sz="1800" b="0" i="0" u="none" strike="noStrike" baseline="0" dirty="0" smtClean="0">
                <a:solidFill>
                  <a:srgbClr val="FF0000"/>
                </a:solidFill>
                <a:latin typeface="Arial"/>
              </a:rPr>
              <a:t>- </a:t>
            </a:r>
            <a:r>
              <a:rPr lang="en-US" sz="1800" b="0" i="0" u="none" strike="noStrike" dirty="0" smtClean="0">
                <a:solidFill>
                  <a:srgbClr val="FF0000"/>
                </a:solidFill>
                <a:latin typeface="Arial"/>
              </a:rPr>
              <a:t> </a:t>
            </a:r>
            <a:r>
              <a:rPr lang="en-US" sz="1800" dirty="0" smtClean="0">
                <a:solidFill>
                  <a:schemeClr val="tx1"/>
                </a:solidFill>
              </a:rPr>
              <a:t>and </a:t>
            </a:r>
            <a:r>
              <a:rPr lang="en-US" sz="1800" dirty="0">
                <a:solidFill>
                  <a:schemeClr val="tx1"/>
                </a:solidFill>
              </a:rPr>
              <a:t>presence of </a:t>
            </a:r>
            <a:r>
              <a:rPr lang="en-US" sz="1800" b="1" dirty="0">
                <a:solidFill>
                  <a:schemeClr val="tx1"/>
                </a:solidFill>
              </a:rPr>
              <a:t>amino group NH2 </a:t>
            </a:r>
            <a:r>
              <a:rPr lang="en-US" sz="1800" dirty="0">
                <a:solidFill>
                  <a:schemeClr val="tx1"/>
                </a:solidFill>
              </a:rPr>
              <a:t>which is enable to </a:t>
            </a:r>
            <a:r>
              <a:rPr lang="en-US" sz="1800" b="1" dirty="0">
                <a:solidFill>
                  <a:schemeClr val="tx1"/>
                </a:solidFill>
              </a:rPr>
              <a:t>accept this </a:t>
            </a:r>
            <a:r>
              <a:rPr lang="en-US" sz="1800" dirty="0">
                <a:solidFill>
                  <a:schemeClr val="tx1"/>
                </a:solidFill>
              </a:rPr>
              <a:t>proton(H+) and convert </a:t>
            </a:r>
            <a:r>
              <a:rPr lang="en-US" sz="1800" b="1" dirty="0">
                <a:solidFill>
                  <a:schemeClr val="tx1"/>
                </a:solidFill>
              </a:rPr>
              <a:t>into </a:t>
            </a:r>
            <a:r>
              <a:rPr lang="en-US" sz="1800" b="1" dirty="0">
                <a:solidFill>
                  <a:srgbClr val="FF0000"/>
                </a:solidFill>
              </a:rPr>
              <a:t>NH3</a:t>
            </a:r>
            <a:r>
              <a:rPr lang="en-US" sz="1800" dirty="0">
                <a:solidFill>
                  <a:srgbClr val="FF0000"/>
                </a:solidFill>
              </a:rPr>
              <a:t>+ </a:t>
            </a:r>
            <a:endParaRPr lang="en-US" sz="1800" dirty="0" smtClean="0">
              <a:solidFill>
                <a:srgbClr val="FF0000"/>
              </a:solidFill>
            </a:endParaRPr>
          </a:p>
          <a:p>
            <a:pPr algn="just" rtl="0"/>
            <a:endParaRPr lang="en-US" sz="2000" dirty="0" smtClean="0">
              <a:solidFill>
                <a:schemeClr val="tx1"/>
              </a:solidFill>
            </a:endParaRPr>
          </a:p>
          <a:p>
            <a:pPr algn="just" rtl="0"/>
            <a:endParaRPr lang="en-US" sz="2000" dirty="0">
              <a:solidFill>
                <a:schemeClr val="tx1"/>
              </a:solidFill>
            </a:endParaRPr>
          </a:p>
          <a:p>
            <a:pPr algn="just" rtl="0"/>
            <a:endParaRPr lang="en-US" sz="2000" dirty="0" smtClean="0">
              <a:solidFill>
                <a:schemeClr val="tx1"/>
              </a:solidFill>
            </a:endParaRPr>
          </a:p>
          <a:p>
            <a:pPr algn="just" rtl="0"/>
            <a:endParaRPr lang="en-US" sz="2000" dirty="0">
              <a:solidFill>
                <a:schemeClr val="tx1"/>
              </a:solidFill>
            </a:endParaRPr>
          </a:p>
          <a:p>
            <a:pPr algn="just" rtl="0"/>
            <a:endParaRPr lang="en-US" sz="1800" dirty="0" smtClean="0">
              <a:solidFill>
                <a:schemeClr val="tx1"/>
              </a:solidFill>
            </a:endParaRPr>
          </a:p>
          <a:p>
            <a:pPr algn="just" rtl="0"/>
            <a:endParaRPr lang="en-US" sz="1800" dirty="0">
              <a:solidFill>
                <a:schemeClr val="tx1"/>
              </a:solidFill>
            </a:endParaRPr>
          </a:p>
          <a:p>
            <a:pPr algn="just" rtl="0"/>
            <a:endParaRPr lang="en-US" sz="1800" dirty="0" smtClean="0">
              <a:solidFill>
                <a:schemeClr val="tx1"/>
              </a:solidFill>
            </a:endParaRPr>
          </a:p>
          <a:p>
            <a:pPr marL="285750" indent="-285750" algn="just" rtl="0">
              <a:buFont typeface="Wingdings" panose="05000000000000000000" pitchFamily="2" charset="2"/>
              <a:buChar char="v"/>
            </a:pPr>
            <a:r>
              <a:rPr lang="en-US" sz="1800" dirty="0" smtClean="0">
                <a:solidFill>
                  <a:schemeClr val="tx1"/>
                </a:solidFill>
              </a:rPr>
              <a:t>Amino acids are critical to life. They have particularly important functions like being  the intermediates in metabolism.</a:t>
            </a:r>
          </a:p>
          <a:p>
            <a:pPr algn="just" rtl="0"/>
            <a:r>
              <a:rPr lang="en-US" sz="1800" dirty="0" smtClean="0">
                <a:solidFill>
                  <a:schemeClr val="tx1"/>
                </a:solidFill>
              </a:rPr>
              <a:t>Amino acids are generally classified by the properties of their side chain into four groups. The side chain can make an amino acid a </a:t>
            </a:r>
            <a:r>
              <a:rPr lang="en-US" sz="1800" b="1" dirty="0" smtClean="0">
                <a:solidFill>
                  <a:schemeClr val="tx1"/>
                </a:solidFill>
              </a:rPr>
              <a:t>weak acid </a:t>
            </a:r>
            <a:r>
              <a:rPr lang="en-US" sz="1800" dirty="0" smtClean="0">
                <a:solidFill>
                  <a:schemeClr val="tx1"/>
                </a:solidFill>
              </a:rPr>
              <a:t>or a </a:t>
            </a:r>
            <a:r>
              <a:rPr lang="en-US" sz="1800" b="1" dirty="0" smtClean="0">
                <a:solidFill>
                  <a:schemeClr val="tx1"/>
                </a:solidFill>
              </a:rPr>
              <a:t>weak base</a:t>
            </a:r>
            <a:r>
              <a:rPr lang="en-US" sz="1800" dirty="0" smtClean="0">
                <a:solidFill>
                  <a:schemeClr val="tx1"/>
                </a:solidFill>
              </a:rPr>
              <a:t>, and a </a:t>
            </a:r>
            <a:r>
              <a:rPr lang="en-US" sz="1800" b="1" dirty="0" err="1" smtClean="0">
                <a:solidFill>
                  <a:schemeClr val="tx1"/>
                </a:solidFill>
              </a:rPr>
              <a:t>hydrophile</a:t>
            </a:r>
            <a:r>
              <a:rPr lang="en-US" sz="1800" dirty="0" smtClean="0">
                <a:solidFill>
                  <a:schemeClr val="tx1"/>
                </a:solidFill>
              </a:rPr>
              <a:t> if the side chain is polar or a </a:t>
            </a:r>
            <a:r>
              <a:rPr lang="en-US" sz="1800" b="1" dirty="0" err="1" smtClean="0">
                <a:solidFill>
                  <a:schemeClr val="tx1"/>
                </a:solidFill>
              </a:rPr>
              <a:t>hydrophobe</a:t>
            </a:r>
            <a:r>
              <a:rPr lang="en-US" sz="1800" b="1" dirty="0" smtClean="0">
                <a:solidFill>
                  <a:schemeClr val="tx1"/>
                </a:solidFill>
              </a:rPr>
              <a:t> </a:t>
            </a:r>
            <a:r>
              <a:rPr lang="en-US" sz="1800" dirty="0" smtClean="0">
                <a:solidFill>
                  <a:schemeClr val="tx1"/>
                </a:solidFill>
              </a:rPr>
              <a:t>if it is nonpolar.</a:t>
            </a:r>
            <a:endParaRPr lang="ar-IQ" sz="1800" dirty="0">
              <a:solidFill>
                <a:schemeClr val="tx1"/>
              </a:solidFill>
            </a:endParaRPr>
          </a:p>
        </p:txBody>
      </p:sp>
      <p:pic>
        <p:nvPicPr>
          <p:cNvPr id="5122" name="Picture 2"/>
          <p:cNvPicPr>
            <a:picLocks noChangeAspect="1" noChangeArrowheads="1"/>
          </p:cNvPicPr>
          <p:nvPr/>
        </p:nvPicPr>
        <p:blipFill>
          <a:blip r:embed="rId2">
            <a:duotone>
              <a:prstClr val="black"/>
              <a:schemeClr val="accent4">
                <a:lumMod val="60000"/>
                <a:lumOff val="40000"/>
                <a:tint val="45000"/>
                <a:satMod val="400000"/>
              </a:schemeClr>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83568" y="2852936"/>
            <a:ext cx="784887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02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46"/>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6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2264</TotalTime>
  <Words>268</Words>
  <Application>Microsoft Office PowerPoint</Application>
  <PresentationFormat>عرض على الشاشة (3:4)‏</PresentationFormat>
  <Paragraphs>15</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عرض تقديمي في PowerPoint</vt:lpstr>
      <vt:lpstr>Amino acids and proteins</vt:lpstr>
      <vt:lpstr>عرض تقديمي في PowerPoint</vt:lpstr>
      <vt:lpstr>Amino acids and proteins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alMasar</dc:creator>
  <cp:lastModifiedBy>alMasar</cp:lastModifiedBy>
  <cp:revision>86</cp:revision>
  <cp:lastPrinted>2018-12-03T06:23:45Z</cp:lastPrinted>
  <dcterms:created xsi:type="dcterms:W3CDTF">2018-10-18T12:48:20Z</dcterms:created>
  <dcterms:modified xsi:type="dcterms:W3CDTF">2018-12-21T21:02:59Z</dcterms:modified>
</cp:coreProperties>
</file>